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60" r:id="rId3"/>
    <p:sldId id="261" r:id="rId4"/>
    <p:sldId id="265" r:id="rId5"/>
    <p:sldId id="267" r:id="rId6"/>
    <p:sldId id="269" r:id="rId7"/>
    <p:sldId id="270" r:id="rId8"/>
    <p:sldId id="271" r:id="rId9"/>
    <p:sldId id="266" r:id="rId10"/>
    <p:sldId id="262" r:id="rId11"/>
    <p:sldId id="272" r:id="rId12"/>
    <p:sldId id="273" r:id="rId13"/>
    <p:sldId id="281" r:id="rId14"/>
    <p:sldId id="278" r:id="rId15"/>
    <p:sldId id="280" r:id="rId16"/>
    <p:sldId id="279" r:id="rId17"/>
    <p:sldId id="274" r:id="rId18"/>
    <p:sldId id="275" r:id="rId19"/>
    <p:sldId id="276" r:id="rId20"/>
    <p:sldId id="264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C2F591-1BE0-5A99-F257-8C6ACED4A58C}" v="1132" dt="2023-01-12T20:04:50.726"/>
    <p1510:client id="{066622A1-B9B7-3E2C-6F24-C8DC767F008C}" v="1" dt="2023-01-05T17:11:35.362"/>
    <p1510:client id="{0C34796C-9244-C1CF-28BF-E40D6E0B3A0D}" v="59" dt="2023-01-13T01:45:06.853"/>
    <p1510:client id="{0D382D15-9667-837B-C3E6-8D115EB7D284}" v="5" dt="2023-01-05T22:04:59.185"/>
    <p1510:client id="{15EF2314-E643-881B-AED5-6DDF08BFAC0F}" v="272" dt="2023-01-05T22:18:35.574"/>
    <p1510:client id="{25FB853B-634B-CD78-52A4-9E820703D9ED}" v="12" dt="2023-01-12T16:38:20.033"/>
    <p1510:client id="{34757564-81F3-233E-0C0D-974FC89BBE17}" v="53" dt="2023-01-05T17:46:53.751"/>
    <p1510:client id="{6AEBAE29-B599-F082-8053-3448FE3509BA}" v="21" dt="2023-01-12T16:30:23.097"/>
    <p1510:client id="{6F5DC560-C288-EF78-E3E8-0798895BA0DE}" v="2" dt="2023-01-13T07:57:03.403"/>
    <p1510:client id="{7C53E164-ED9C-25E3-1BC3-3CDC99DC8F32}" v="75" dt="2023-01-12T16:35:11.501"/>
    <p1510:client id="{94EABC36-F5F3-4B6A-BA3B-C34A2829C645}" v="143" dt="2023-01-05T13:57:27.134"/>
    <p1510:client id="{9F078D75-1952-FB98-58A0-FDC5D45E9B72}" v="5" dt="2023-01-06T09:53:36.705"/>
    <p1510:client id="{A25F3E51-07C7-667D-3EC7-4501CE6C12C0}" v="62" dt="2023-01-06T00:38:38.771"/>
    <p1510:client id="{A29C5AD4-BAB4-411B-981E-31003C6F103A}" v="1" dt="2023-01-05T23:16:30.980"/>
    <p1510:client id="{ABD5B8FD-F15A-8F16-1F74-EC15FB8E9C7B}" v="336" dt="2023-01-12T16:08:15.123"/>
    <p1510:client id="{D40B44C1-7B7F-9DE6-D406-CA4E7D6A813C}" v="152" dt="2023-01-12T15:40:57.121"/>
    <p1510:client id="{D821DC54-8807-ACBD-37B1-B200EBB2B5B7}" v="88" dt="2023-01-05T18:08:13.040"/>
    <p1510:client id="{E0F58895-3A51-64B7-5783-6D59DA5E4DAF}" v="61" dt="2023-01-13T04:51:00.357"/>
    <p1510:client id="{F1CDFEF3-91B6-B1DE-9E28-D70130C64B63}" v="21" dt="2023-01-12T15:19:20.937"/>
    <p1510:client id="{F786E872-B89C-6776-9D32-EC62C6879DB1}" v="131" dt="2023-01-12T16:29:30.350"/>
    <p1510:client id="{FA7C9EB9-759C-67C9-1591-235057C5EBCA}" v="282" dt="2023-01-05T22:01:38.8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206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609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805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7667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5897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6584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8792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422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011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17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529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88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46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4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52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57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83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</a:t>
            </a:r>
          </a:p>
          <a:p>
            <a:pPr lvl="6"/>
            <a:r>
              <a:rPr lang="en-US"/>
              <a:t>Seven</a:t>
            </a:r>
          </a:p>
          <a:p>
            <a:pPr lvl="7"/>
            <a:r>
              <a:rPr lang="en-US"/>
              <a:t>Eight</a:t>
            </a:r>
          </a:p>
          <a:p>
            <a:pPr lvl="8"/>
            <a:r>
              <a:rPr lang="en-US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0692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F094D-FB24-87D2-8BA0-AED295F411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Avancement du travail pour le projet </a:t>
            </a:r>
            <a:r>
              <a:rPr lang="fr-FR" err="1"/>
              <a:t>Robminton</a:t>
            </a:r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39EDF30-D93B-46B8-CD0F-FF6C3504F5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Réunion du 13/01/2023</a:t>
            </a:r>
          </a:p>
        </p:txBody>
      </p:sp>
    </p:spTree>
    <p:extLst>
      <p:ext uri="{BB962C8B-B14F-4D97-AF65-F5344CB8AC3E}">
        <p14:creationId xmlns:p14="http://schemas.microsoft.com/office/powerpoint/2010/main" val="2674548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D235758-0458-4EDE-DB67-6CE3F96EA22E}"/>
              </a:ext>
            </a:extLst>
          </p:cNvPr>
          <p:cNvSpPr/>
          <p:nvPr/>
        </p:nvSpPr>
        <p:spPr>
          <a:xfrm>
            <a:off x="-4096" y="1487128"/>
            <a:ext cx="12200193" cy="53749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C160CC0-F7DA-1DC0-4385-2DD68D373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13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/>
              <a:t>Mise en place d'une communication série entre Raspberry et STM32</a:t>
            </a:r>
            <a:br>
              <a:rPr lang="fr-FR"/>
            </a:br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72E0805-EAB8-2C2C-455B-ED6AD14E494E}"/>
              </a:ext>
            </a:extLst>
          </p:cNvPr>
          <p:cNvSpPr txBox="1"/>
          <p:nvPr/>
        </p:nvSpPr>
        <p:spPr>
          <a:xfrm>
            <a:off x="7632290" y="2052483"/>
            <a:ext cx="180974" cy="3619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5038075-98F4-8A00-0B42-2915F6F50ECD}"/>
              </a:ext>
            </a:extLst>
          </p:cNvPr>
          <p:cNvSpPr txBox="1"/>
          <p:nvPr/>
        </p:nvSpPr>
        <p:spPr>
          <a:xfrm>
            <a:off x="-90487" y="626806"/>
            <a:ext cx="180974" cy="3619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D3A3FC7-64E4-9F09-2D6F-1CCF7C8FD1C1}"/>
              </a:ext>
            </a:extLst>
          </p:cNvPr>
          <p:cNvSpPr txBox="1"/>
          <p:nvPr/>
        </p:nvSpPr>
        <p:spPr>
          <a:xfrm>
            <a:off x="8812160" y="1265903"/>
            <a:ext cx="1720645" cy="15608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2F0525-B697-F613-7D82-C47A4776BD5F}"/>
              </a:ext>
            </a:extLst>
          </p:cNvPr>
          <p:cNvSpPr/>
          <p:nvPr/>
        </p:nvSpPr>
        <p:spPr>
          <a:xfrm rot="5400000">
            <a:off x="5699961" y="2591802"/>
            <a:ext cx="90237" cy="601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476D61E2-B03A-1F81-D648-81EFDBCB1465}"/>
              </a:ext>
            </a:extLst>
          </p:cNvPr>
          <p:cNvGrpSpPr/>
          <p:nvPr/>
        </p:nvGrpSpPr>
        <p:grpSpPr>
          <a:xfrm>
            <a:off x="6817894" y="2346156"/>
            <a:ext cx="2250294" cy="771293"/>
            <a:chOff x="6697578" y="2346156"/>
            <a:chExt cx="2250294" cy="771293"/>
          </a:xfrm>
        </p:grpSpPr>
        <p:sp>
          <p:nvSpPr>
            <p:cNvPr id="13" name="Flèche : droite 12">
              <a:extLst>
                <a:ext uri="{FF2B5EF4-FFF2-40B4-BE49-F238E27FC236}">
                  <a16:creationId xmlns:a16="http://schemas.microsoft.com/office/drawing/2014/main" id="{1A336E55-ACD1-F508-FB85-5371E5E476CE}"/>
                </a:ext>
              </a:extLst>
            </p:cNvPr>
            <p:cNvSpPr/>
            <p:nvPr/>
          </p:nvSpPr>
          <p:spPr>
            <a:xfrm>
              <a:off x="6697578" y="2618335"/>
              <a:ext cx="2250294" cy="499114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F9CD5CE9-91A7-D3C9-9101-A3A8DEF19D75}"/>
                </a:ext>
              </a:extLst>
            </p:cNvPr>
            <p:cNvSpPr txBox="1"/>
            <p:nvPr/>
          </p:nvSpPr>
          <p:spPr>
            <a:xfrm>
              <a:off x="7309183" y="2346156"/>
              <a:ext cx="702343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>
                  <a:solidFill>
                    <a:srgbClr val="FFFFFF"/>
                  </a:solidFill>
                  <a:cs typeface="Calibri"/>
                </a:rPr>
                <a:t>UART</a:t>
              </a:r>
              <a:endParaRPr lang="fr-FR">
                <a:solidFill>
                  <a:srgbClr val="FFFFFF"/>
                </a:solidFill>
              </a:endParaRP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B5DF50A8-3FBF-F342-BE65-C1DA31511E44}"/>
              </a:ext>
            </a:extLst>
          </p:cNvPr>
          <p:cNvGrpSpPr/>
          <p:nvPr/>
        </p:nvGrpSpPr>
        <p:grpSpPr>
          <a:xfrm>
            <a:off x="8873287" y="1702467"/>
            <a:ext cx="2100012" cy="3337728"/>
            <a:chOff x="8622629" y="1702467"/>
            <a:chExt cx="2100012" cy="3337728"/>
          </a:xfrm>
        </p:grpSpPr>
        <p:pic>
          <p:nvPicPr>
            <p:cNvPr id="3" name="Image 3" descr="Une image contenant équipement électronique, adaptateur&#10;&#10;Description générée automatiquement">
              <a:extLst>
                <a:ext uri="{FF2B5EF4-FFF2-40B4-BE49-F238E27FC236}">
                  <a16:creationId xmlns:a16="http://schemas.microsoft.com/office/drawing/2014/main" id="{E68A696B-E210-4261-9BE7-FF1B9BA6F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94772" y="1702467"/>
              <a:ext cx="1554480" cy="298182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5053F535-4221-1AB8-B091-83AC1B7B34AB}"/>
                </a:ext>
              </a:extLst>
            </p:cNvPr>
            <p:cNvSpPr txBox="1"/>
            <p:nvPr/>
          </p:nvSpPr>
          <p:spPr>
            <a:xfrm>
              <a:off x="8622629" y="4732418"/>
              <a:ext cx="2100012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1400" i="1">
                  <a:solidFill>
                    <a:srgbClr val="FFFFFF"/>
                  </a:solidFill>
                  <a:cs typeface="Calibri"/>
                </a:rPr>
                <a:t>"Photo de la simulation"</a:t>
              </a:r>
              <a:endParaRPr lang="fr-FR" sz="1400" i="1"/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AEB46340-64BC-077C-3A2F-CC3C38EC3056}"/>
              </a:ext>
            </a:extLst>
          </p:cNvPr>
          <p:cNvGrpSpPr/>
          <p:nvPr/>
        </p:nvGrpSpPr>
        <p:grpSpPr>
          <a:xfrm>
            <a:off x="-36191" y="1541362"/>
            <a:ext cx="6772442" cy="2895750"/>
            <a:chOff x="-36191" y="1634289"/>
            <a:chExt cx="6772442" cy="2895750"/>
          </a:xfrm>
        </p:grpSpPr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E32D80CB-2E6A-96A5-545F-031EE20B9EC7}"/>
                </a:ext>
              </a:extLst>
            </p:cNvPr>
            <p:cNvSpPr txBox="1"/>
            <p:nvPr/>
          </p:nvSpPr>
          <p:spPr>
            <a:xfrm>
              <a:off x="2430067" y="4222262"/>
              <a:ext cx="1835317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1400" i="1">
                  <a:solidFill>
                    <a:srgbClr val="FFFFFF"/>
                  </a:solidFill>
                  <a:cs typeface="Calibri"/>
                </a:rPr>
                <a:t>"Schéma du montage"</a:t>
              </a:r>
              <a:endParaRPr lang="fr-FR" sz="1400" i="1"/>
            </a:p>
          </p:txBody>
        </p:sp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ED50A117-7C8B-7EC4-CC6B-2E163B4428CD}"/>
                </a:ext>
              </a:extLst>
            </p:cNvPr>
            <p:cNvGrpSpPr/>
            <p:nvPr/>
          </p:nvGrpSpPr>
          <p:grpSpPr>
            <a:xfrm>
              <a:off x="-36191" y="1634289"/>
              <a:ext cx="6772442" cy="2586788"/>
              <a:chOff x="-36191" y="1634289"/>
              <a:chExt cx="6772442" cy="2586788"/>
            </a:xfrm>
          </p:grpSpPr>
          <p:grpSp>
            <p:nvGrpSpPr>
              <p:cNvPr id="29" name="Groupe 28">
                <a:extLst>
                  <a:ext uri="{FF2B5EF4-FFF2-40B4-BE49-F238E27FC236}">
                    <a16:creationId xmlns:a16="http://schemas.microsoft.com/office/drawing/2014/main" id="{32F680F8-7C46-7349-DA6F-7B8A3421B088}"/>
                  </a:ext>
                </a:extLst>
              </p:cNvPr>
              <p:cNvGrpSpPr/>
              <p:nvPr/>
            </p:nvGrpSpPr>
            <p:grpSpPr>
              <a:xfrm>
                <a:off x="-36191" y="1835031"/>
                <a:ext cx="6772442" cy="2189888"/>
                <a:chOff x="-76263" y="1541461"/>
                <a:chExt cx="6772442" cy="2189888"/>
              </a:xfrm>
            </p:grpSpPr>
            <p:pic>
              <p:nvPicPr>
                <p:cNvPr id="6" name="Image 6" descr="Une image contenant texte, équipement électronique, circuit&#10;&#10;Description générée automatiquement">
                  <a:extLst>
                    <a:ext uri="{FF2B5EF4-FFF2-40B4-BE49-F238E27FC236}">
                      <a16:creationId xmlns:a16="http://schemas.microsoft.com/office/drawing/2014/main" id="{14C937F0-BD3C-CDD0-A7AD-F50349014C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76263" y="1541461"/>
                  <a:ext cx="3144685" cy="1991686"/>
                </a:xfrm>
                <a:prstGeom prst="rect">
                  <a:avLst/>
                </a:prstGeom>
              </p:spPr>
            </p:pic>
            <p:pic>
              <p:nvPicPr>
                <p:cNvPr id="7" name="Image 7" descr="Une image contenant texte, équipement électronique&#10;&#10;Description générée automatiquement">
                  <a:extLst>
                    <a:ext uri="{FF2B5EF4-FFF2-40B4-BE49-F238E27FC236}">
                      <a16:creationId xmlns:a16="http://schemas.microsoft.com/office/drawing/2014/main" id="{DC6766F3-9F87-1FDD-4A46-5BA242CE1F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25719" t="2771" r="25508" b="5814"/>
                <a:stretch/>
              </p:blipFill>
              <p:spPr>
                <a:xfrm rot="16200000">
                  <a:off x="4842054" y="1877225"/>
                  <a:ext cx="1773543" cy="1934706"/>
                </a:xfrm>
                <a:prstGeom prst="rect">
                  <a:avLst/>
                </a:prstGeom>
              </p:spPr>
            </p:pic>
            <p:pic>
              <p:nvPicPr>
                <p:cNvPr id="8" name="Image 8">
                  <a:extLst>
                    <a:ext uri="{FF2B5EF4-FFF2-40B4-BE49-F238E27FC236}">
                      <a16:creationId xmlns:a16="http://schemas.microsoft.com/office/drawing/2014/main" id="{B7660430-29D6-7265-1113-CE6C4381D7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58609" t="8065" r="22957" b="54301"/>
                <a:stretch/>
              </p:blipFill>
              <p:spPr>
                <a:xfrm rot="16200000">
                  <a:off x="3179905" y="1737290"/>
                  <a:ext cx="576870" cy="1523965"/>
                </a:xfrm>
                <a:prstGeom prst="rect">
                  <a:avLst/>
                </a:prstGeom>
              </p:spPr>
            </p:pic>
            <p:pic>
              <p:nvPicPr>
                <p:cNvPr id="9" name="Image 8" descr="Une image contenant texte&#10;&#10;Description générée automatiquement">
                  <a:extLst>
                    <a:ext uri="{FF2B5EF4-FFF2-40B4-BE49-F238E27FC236}">
                      <a16:creationId xmlns:a16="http://schemas.microsoft.com/office/drawing/2014/main" id="{8ABF6FB1-535C-5365-83E2-04C0F7A0F8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-348" t="6855" r="85014" b="70833"/>
                <a:stretch/>
              </p:blipFill>
              <p:spPr>
                <a:xfrm rot="5400000">
                  <a:off x="4260070" y="2241530"/>
                  <a:ext cx="340156" cy="642250"/>
                </a:xfrm>
                <a:prstGeom prst="rect">
                  <a:avLst/>
                </a:prstGeom>
              </p:spPr>
            </p:pic>
            <p:sp>
              <p:nvSpPr>
                <p:cNvPr id="10" name="ZoneTexte 9">
                  <a:extLst>
                    <a:ext uri="{FF2B5EF4-FFF2-40B4-BE49-F238E27FC236}">
                      <a16:creationId xmlns:a16="http://schemas.microsoft.com/office/drawing/2014/main" id="{945C3F1E-38AF-4E39-4AAC-072985F66782}"/>
                    </a:ext>
                  </a:extLst>
                </p:cNvPr>
                <p:cNvSpPr txBox="1"/>
                <p:nvPr/>
              </p:nvSpPr>
              <p:spPr>
                <a:xfrm>
                  <a:off x="2675093" y="1924354"/>
                  <a:ext cx="389333" cy="369332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l"/>
                  <a:r>
                    <a:rPr lang="fr-FR">
                      <a:solidFill>
                        <a:schemeClr val="bg1"/>
                      </a:solidFill>
                      <a:cs typeface="Calibri"/>
                    </a:rPr>
                    <a:t>Tx</a:t>
                  </a:r>
                  <a:endParaRPr lang="fr-FR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6ACB1059-A485-54D4-FFDC-3E56089EEAB2}"/>
                    </a:ext>
                  </a:extLst>
                </p:cNvPr>
                <p:cNvSpPr txBox="1"/>
                <p:nvPr/>
              </p:nvSpPr>
              <p:spPr>
                <a:xfrm>
                  <a:off x="4283708" y="2112585"/>
                  <a:ext cx="425051" cy="369332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l"/>
                  <a:r>
                    <a:rPr lang="fr-FR">
                      <a:solidFill>
                        <a:schemeClr val="bg1"/>
                      </a:solidFill>
                      <a:cs typeface="Calibri"/>
                    </a:rPr>
                    <a:t>Rx</a:t>
                  </a:r>
                </a:p>
              </p:txBody>
            </p:sp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1EECD07F-EDC3-3AF7-C0F0-FC4655C1026A}"/>
                    </a:ext>
                  </a:extLst>
                </p:cNvPr>
                <p:cNvSpPr txBox="1"/>
                <p:nvPr/>
              </p:nvSpPr>
              <p:spPr>
                <a:xfrm>
                  <a:off x="2712082" y="2637804"/>
                  <a:ext cx="425051" cy="369332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l"/>
                  <a:r>
                    <a:rPr lang="fr-FR">
                      <a:solidFill>
                        <a:schemeClr val="bg1"/>
                      </a:solidFill>
                      <a:cs typeface="Calibri"/>
                    </a:rPr>
                    <a:t>Rx</a:t>
                  </a:r>
                  <a:endParaRPr lang="fr-FR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" name="ZoneTexte 13">
                  <a:extLst>
                    <a:ext uri="{FF2B5EF4-FFF2-40B4-BE49-F238E27FC236}">
                      <a16:creationId xmlns:a16="http://schemas.microsoft.com/office/drawing/2014/main" id="{DDAFE85F-B2BA-D614-0303-D59126EF4739}"/>
                    </a:ext>
                  </a:extLst>
                </p:cNvPr>
                <p:cNvSpPr txBox="1"/>
                <p:nvPr/>
              </p:nvSpPr>
              <p:spPr>
                <a:xfrm>
                  <a:off x="4319426" y="2695928"/>
                  <a:ext cx="425051" cy="369332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l"/>
                  <a:r>
                    <a:rPr lang="fr-FR" err="1">
                      <a:solidFill>
                        <a:schemeClr val="bg1"/>
                      </a:solidFill>
                      <a:cs typeface="Calibri"/>
                    </a:rPr>
                    <a:t>Tx</a:t>
                  </a:r>
                </a:p>
              </p:txBody>
            </p:sp>
          </p:grp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27B8D72-F8C8-C6A8-7B1F-17188C2396B3}"/>
                  </a:ext>
                </a:extLst>
              </p:cNvPr>
              <p:cNvSpPr/>
              <p:nvPr/>
            </p:nvSpPr>
            <p:spPr>
              <a:xfrm>
                <a:off x="266970" y="1634289"/>
                <a:ext cx="6468914" cy="258678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pic>
        <p:nvPicPr>
          <p:cNvPr id="32" name="Image 32" descr="Une image contenant table&#10;&#10;Description générée automatiquement">
            <a:extLst>
              <a:ext uri="{FF2B5EF4-FFF2-40B4-BE49-F238E27FC236}">
                <a16:creationId xmlns:a16="http://schemas.microsoft.com/office/drawing/2014/main" id="{E93C3F1C-0416-0207-7C3A-12D65586ED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829" y="4680098"/>
            <a:ext cx="2743200" cy="1590831"/>
          </a:xfrm>
          <a:prstGeom prst="rect">
            <a:avLst/>
          </a:prstGeom>
        </p:spPr>
      </p:pic>
      <p:pic>
        <p:nvPicPr>
          <p:cNvPr id="33" name="Image 33">
            <a:extLst>
              <a:ext uri="{FF2B5EF4-FFF2-40B4-BE49-F238E27FC236}">
                <a16:creationId xmlns:a16="http://schemas.microsoft.com/office/drawing/2014/main" id="{47ADB122-5F25-BF26-04A1-760574A183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4315" y="4675520"/>
            <a:ext cx="3004457" cy="159998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A839C2A-3EB3-7C9E-F063-38D97ECD0D32}"/>
              </a:ext>
            </a:extLst>
          </p:cNvPr>
          <p:cNvSpPr/>
          <p:nvPr/>
        </p:nvSpPr>
        <p:spPr>
          <a:xfrm>
            <a:off x="501804" y="4581293"/>
            <a:ext cx="6049536" cy="17749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A537111-E1CD-1F5A-07AC-E475B042802E}"/>
              </a:ext>
            </a:extLst>
          </p:cNvPr>
          <p:cNvSpPr txBox="1"/>
          <p:nvPr/>
        </p:nvSpPr>
        <p:spPr>
          <a:xfrm>
            <a:off x="2433784" y="6354003"/>
            <a:ext cx="195612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400" i="1">
                <a:solidFill>
                  <a:srgbClr val="FFFFFF"/>
                </a:solidFill>
                <a:cs typeface="Calibri"/>
              </a:rPr>
              <a:t>"Modèle 3D du boitier"</a:t>
            </a:r>
            <a:endParaRPr lang="fr-FR" sz="1400" i="1"/>
          </a:p>
        </p:txBody>
      </p:sp>
    </p:spTree>
    <p:extLst>
      <p:ext uri="{BB962C8B-B14F-4D97-AF65-F5344CB8AC3E}">
        <p14:creationId xmlns:p14="http://schemas.microsoft.com/office/powerpoint/2010/main" val="1381607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FEA7DE-91CD-964A-B555-1CC4F9B68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5007427" cy="827315"/>
          </a:xfrm>
        </p:spPr>
        <p:txBody>
          <a:bodyPr/>
          <a:lstStyle/>
          <a:p>
            <a:r>
              <a:rPr lang="fr-FR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Etude sur le Lanceur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DDB09E-7B9E-8EFC-A1AF-4AC24977B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360714"/>
            <a:ext cx="9905998" cy="4430486"/>
          </a:xfrm>
        </p:spPr>
        <p:txBody>
          <a:bodyPr/>
          <a:lstStyle/>
          <a:p>
            <a:r>
              <a:rPr lang="fr-FR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L'objectif est de pouvoir simuler des frappes/coup de manière répétitives</a:t>
            </a:r>
            <a:endParaRPr lang="fr-FR" dirty="0"/>
          </a:p>
          <a:p>
            <a:pPr>
              <a:buClr>
                <a:srgbClr val="FFFFFF"/>
              </a:buClr>
            </a:pPr>
            <a:r>
              <a:rPr lang="fr-FR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Après étude des différents lanceurs sur le marché, le lanceur à deux rouleaux reste la meilleure solution. </a:t>
            </a:r>
          </a:p>
          <a:p>
            <a:pPr>
              <a:buClr>
                <a:srgbClr val="FFFFFF"/>
              </a:buClr>
            </a:pPr>
            <a:r>
              <a:rPr lang="fr-FR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Présentation du châssis </a:t>
            </a:r>
          </a:p>
          <a:p>
            <a:pPr>
              <a:buClr>
                <a:srgbClr val="FFFFFF"/>
              </a:buClr>
            </a:pPr>
            <a:r>
              <a:rPr lang="fr-FR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Gestion de la trajectoire </a:t>
            </a:r>
          </a:p>
          <a:p>
            <a:pPr marL="457200" lvl="1" indent="0">
              <a:buClr>
                <a:srgbClr val="FFFFFF"/>
              </a:buClr>
              <a:buNone/>
            </a:pPr>
            <a:endParaRPr lang="fr-FR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77970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629A85-73CD-1D3E-1A71-D53718A90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7066" y="609600"/>
            <a:ext cx="5782733" cy="36240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Présentation du châssis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5CB2E0-A71A-BD3B-8690-64E914023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7065" y="4233672"/>
            <a:ext cx="5782733" cy="15575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Encoche</a:t>
            </a: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A14C33AF-9298-665B-3CAE-01269CF699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27242"/>
          <a:stretch/>
        </p:blipFill>
        <p:spPr>
          <a:xfrm>
            <a:off x="257590" y="4233672"/>
            <a:ext cx="4396706" cy="2624328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pic>
        <p:nvPicPr>
          <p:cNvPr id="4" name="Image 4">
            <a:extLst>
              <a:ext uri="{FF2B5EF4-FFF2-40B4-BE49-F238E27FC236}">
                <a16:creationId xmlns:a16="http://schemas.microsoft.com/office/drawing/2014/main" id="{4F13B70C-C414-A70C-8B26-FABB7BD10F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8" r="2926" b="-4"/>
          <a:stretch/>
        </p:blipFill>
        <p:spPr>
          <a:xfrm>
            <a:off x="257590" y="10"/>
            <a:ext cx="4396706" cy="4233662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782945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629A85-73CD-1D3E-1A71-D53718A90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7066" y="609600"/>
            <a:ext cx="5782733" cy="36240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Présentation du châssis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5CB2E0-A71A-BD3B-8690-64E914023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7065" y="4233672"/>
            <a:ext cx="5782733" cy="15575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TOIT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49B1F5-E95E-4D8F-9A06-39677A39B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7045" y="0"/>
            <a:ext cx="4396706" cy="6858000"/>
          </a:xfrm>
          <a:prstGeom prst="rect">
            <a:avLst/>
          </a:prstGeom>
          <a:solidFill>
            <a:schemeClr val="tx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55EB50FF-26FF-C93A-9D24-DE143066C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34" y="559942"/>
            <a:ext cx="3715584" cy="2489440"/>
          </a:xfrm>
          <a:prstGeom prst="rect">
            <a:avLst/>
          </a:prstGeom>
        </p:spPr>
      </p:pic>
      <p:pic>
        <p:nvPicPr>
          <p:cNvPr id="4" name="Image 4" descr="Une image contenant texte, ipod, équipement électronique&#10;&#10;Description générée automatiquement">
            <a:extLst>
              <a:ext uri="{FF2B5EF4-FFF2-40B4-BE49-F238E27FC236}">
                <a16:creationId xmlns:a16="http://schemas.microsoft.com/office/drawing/2014/main" id="{1CE4EA44-097A-6ADC-E0E0-C1B6B0FDA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96" y="3609324"/>
            <a:ext cx="3494859" cy="292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568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629A85-73CD-1D3E-1A71-D53718A90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Présentation du châssis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5CB2E0-A71A-BD3B-8690-64E914023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1012" y="5516211"/>
            <a:ext cx="8676222" cy="7222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Support </a:t>
            </a:r>
            <a:r>
              <a:rPr lang="en-US" sz="280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moteur</a:t>
            </a:r>
            <a:endParaRPr lang="en-US" sz="2800" err="1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40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4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0BD30360-01EE-91F5-D699-F9D1D124E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398" y="640080"/>
            <a:ext cx="9938580" cy="360273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864732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629A85-73CD-1D3E-1A71-D53718A90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Présentation du châssis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5CB2E0-A71A-BD3B-8690-64E914023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5098" y="4365523"/>
            <a:ext cx="4798140" cy="17930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Rouleau</a:t>
            </a: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E2468B55-548C-41A6-F492-56F25BDFD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99" y="865270"/>
            <a:ext cx="5462001" cy="513428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637611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629A85-73CD-1D3E-1A71-D53718A90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fr-FR" sz="280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Présentation du châssis</a:t>
            </a:r>
            <a:endParaRPr lang="fr-FR" sz="28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5CB2E0-A71A-BD3B-8690-64E914023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r>
              <a:rPr lang="fr-FR" sz="32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Prototype</a:t>
            </a:r>
            <a:endParaRPr lang="fr-FR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4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9FDE7F06-5816-11CE-E6A8-DBFFCA126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309" y="634374"/>
            <a:ext cx="5814678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076447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9CE435-F7F6-4B1C-6230-436335FBE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57943"/>
          </a:xfrm>
        </p:spPr>
        <p:txBody>
          <a:bodyPr/>
          <a:lstStyle/>
          <a:p>
            <a:r>
              <a:rPr lang="fr-FR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Gestion de la trajectoire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44CB96-02B8-8DE6-F7C1-24A4279EA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9384" y="1415142"/>
            <a:ext cx="9905998" cy="4376058"/>
          </a:xfrm>
        </p:spPr>
        <p:txBody>
          <a:bodyPr/>
          <a:lstStyle/>
          <a:p>
            <a:r>
              <a:rPr lang="fr-FR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La trajectoire du volant dépend de plusieurs paramètres : </a:t>
            </a:r>
          </a:p>
          <a:p>
            <a:pPr lvl="1">
              <a:buClr>
                <a:srgbClr val="FFFFFF"/>
              </a:buClr>
            </a:pPr>
            <a:r>
              <a:rPr lang="fr-FR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La vitesse à laquelle il sera envoyé </a:t>
            </a: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 lvl="1">
              <a:buClr>
                <a:srgbClr val="FFFFFF"/>
              </a:buClr>
            </a:pPr>
            <a:r>
              <a:rPr lang="fr-FR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L'angle du lanceur </a:t>
            </a:r>
            <a:endParaRPr lang="fr-FR" dirty="0"/>
          </a:p>
          <a:p>
            <a:pPr>
              <a:buClr>
                <a:srgbClr val="FFFFFF"/>
              </a:buClr>
            </a:pPr>
            <a:r>
              <a:rPr lang="fr-FR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Notre lanceur devra donc pouvoir gérer ces paramètres afin de simuler au mieux une frappe.</a:t>
            </a:r>
          </a:p>
          <a:p>
            <a:pPr>
              <a:buClr>
                <a:srgbClr val="FFFFFF"/>
              </a:buClr>
            </a:pPr>
            <a:endParaRPr lang="fr-FR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457200" lvl="1" indent="0">
              <a:buClr>
                <a:srgbClr val="FFFFFF"/>
              </a:buClr>
              <a:buNone/>
            </a:pPr>
            <a:endParaRPr lang="fr-FR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96650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9CE435-F7F6-4B1C-6230-436335FBE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57943"/>
          </a:xfrm>
        </p:spPr>
        <p:txBody>
          <a:bodyPr/>
          <a:lstStyle/>
          <a:p>
            <a:r>
              <a:rPr lang="fr-FR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Influence de la vitesse du volant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44CB96-02B8-8DE6-F7C1-24A4279EA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9384" y="1415142"/>
            <a:ext cx="9905998" cy="4376058"/>
          </a:xfrm>
        </p:spPr>
        <p:txBody>
          <a:bodyPr/>
          <a:lstStyle/>
          <a:p>
            <a:endParaRPr lang="fr-FR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endParaRPr lang="fr-FR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457200" lvl="1" indent="0">
              <a:buClr>
                <a:srgbClr val="FFFFFF"/>
              </a:buClr>
              <a:buNone/>
            </a:pPr>
            <a:endParaRPr lang="fr-FR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57314A0D-C5D4-4EAC-8433-AC8D679BE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772" y="2327050"/>
            <a:ext cx="6204856" cy="270464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9BDA99F-678F-CEE5-95C3-F3E2A31F82A9}"/>
              </a:ext>
            </a:extLst>
          </p:cNvPr>
          <p:cNvSpPr txBox="1"/>
          <p:nvPr/>
        </p:nvSpPr>
        <p:spPr>
          <a:xfrm>
            <a:off x="451910" y="2599194"/>
            <a:ext cx="496388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dirty="0"/>
              <a:t>100-140 Km/h pour un lanceur </a:t>
            </a:r>
          </a:p>
          <a:p>
            <a:pPr marL="285750" indent="-285750">
              <a:buFont typeface="Arial"/>
              <a:buChar char="•"/>
            </a:pPr>
            <a:endParaRPr lang="fr-FR"/>
          </a:p>
          <a:p>
            <a:pPr marL="285750" indent="-285750">
              <a:buFont typeface="Arial"/>
              <a:buChar char="•"/>
            </a:pPr>
            <a:r>
              <a:rPr lang="fr-FR" dirty="0"/>
              <a:t>Afin de bien gérer la vitesse du volant plusieurs facteurs : </a:t>
            </a:r>
          </a:p>
          <a:p>
            <a:pPr marL="285750" indent="-285750">
              <a:buFont typeface="Arial"/>
              <a:buChar char="•"/>
            </a:pPr>
            <a:endParaRPr lang="fr-FR" dirty="0"/>
          </a:p>
          <a:p>
            <a:pPr marL="742950" lvl="1" indent="-285750">
              <a:buFont typeface="Arial"/>
              <a:buChar char="•"/>
            </a:pPr>
            <a:r>
              <a:rPr lang="fr-FR"/>
              <a:t>Vitesse des moteurs (rpm)</a:t>
            </a:r>
          </a:p>
          <a:p>
            <a:pPr marL="742950" lvl="1" indent="-285750">
              <a:buFont typeface="Arial"/>
              <a:buChar char="•"/>
            </a:pPr>
            <a:endParaRPr lang="fr-FR" dirty="0"/>
          </a:p>
          <a:p>
            <a:pPr marL="742950" lvl="1" indent="-285750">
              <a:buFont typeface="Arial"/>
              <a:buChar char="•"/>
            </a:pPr>
            <a:r>
              <a:rPr lang="fr-FR" dirty="0"/>
              <a:t>Taille des rouleaux </a:t>
            </a:r>
          </a:p>
        </p:txBody>
      </p:sp>
    </p:spTree>
    <p:extLst>
      <p:ext uri="{BB962C8B-B14F-4D97-AF65-F5344CB8AC3E}">
        <p14:creationId xmlns:p14="http://schemas.microsoft.com/office/powerpoint/2010/main" val="217058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9CE435-F7F6-4B1C-6230-436335FBE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57943"/>
          </a:xfrm>
        </p:spPr>
        <p:txBody>
          <a:bodyPr/>
          <a:lstStyle/>
          <a:p>
            <a:r>
              <a:rPr lang="fr-FR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Influence de la variation d'angle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44CB96-02B8-8DE6-F7C1-24A4279EA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430" y="2659333"/>
            <a:ext cx="5323113" cy="3777344"/>
          </a:xfrm>
        </p:spPr>
        <p:txBody>
          <a:bodyPr>
            <a:normAutofit/>
          </a:bodyPr>
          <a:lstStyle/>
          <a:p>
            <a:r>
              <a:rPr lang="fr-FR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Permet d'atteindre différentes zones sur le terrain </a:t>
            </a:r>
          </a:p>
          <a:p>
            <a:pPr>
              <a:buClr>
                <a:srgbClr val="FFFFFF"/>
              </a:buClr>
            </a:pPr>
            <a:r>
              <a:rPr lang="fr-FR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Deux types de variations d'angle</a:t>
            </a: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 lvl="1">
              <a:buClr>
                <a:srgbClr val="FFFFFF"/>
              </a:buClr>
            </a:pPr>
            <a:r>
              <a:rPr lang="fr-FR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Horizontale </a:t>
            </a: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 lvl="1">
              <a:buClr>
                <a:srgbClr val="FFFFFF"/>
              </a:buClr>
            </a:pPr>
            <a:r>
              <a:rPr lang="fr-FR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Verticale</a:t>
            </a: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r>
              <a:rPr lang="fr-FR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Manuelle ou automatisée</a:t>
            </a:r>
          </a:p>
          <a:p>
            <a:pPr>
              <a:buClr>
                <a:srgbClr val="FFFFFF"/>
              </a:buClr>
            </a:pPr>
            <a:endParaRPr lang="fr-FR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endParaRPr lang="fr-FR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457200" lvl="1" indent="0">
              <a:buClr>
                <a:srgbClr val="FFFFFF"/>
              </a:buClr>
              <a:buNone/>
            </a:pPr>
            <a:endParaRPr lang="fr-FR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FB7441D5-0EC8-FF67-DDE5-B299FD798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086" y="2806325"/>
            <a:ext cx="5399313" cy="232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658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A27E2A-2281-7B90-7E27-4F09C6F00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fr-FR"/>
              <a:t>Présentation des avancements </a:t>
            </a:r>
            <a:br>
              <a:rPr lang="fr-FR"/>
            </a:b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3911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A27E2A-2281-7B90-7E27-4F09C6F00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/>
              <a:t>Définition des objectifs pour la prochaine séance</a:t>
            </a:r>
            <a:br>
              <a:rPr lang="fr-FR"/>
            </a:br>
            <a:br>
              <a:rPr lang="fr-FR"/>
            </a:b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5922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06D6DD-0547-9D9D-0255-BEFF0FF1F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100" err="1"/>
              <a:t>Modélisation</a:t>
            </a:r>
            <a:r>
              <a:rPr lang="en-US" sz="6100"/>
              <a:t> 3D des </a:t>
            </a:r>
            <a:r>
              <a:rPr lang="en-US" sz="6100" err="1"/>
              <a:t>nouvelles</a:t>
            </a:r>
            <a:r>
              <a:rPr lang="en-US" sz="6100"/>
              <a:t> pièces</a:t>
            </a:r>
            <a:br>
              <a:rPr lang="en-US" sz="6100" kern="1200"/>
            </a:br>
            <a:endParaRPr lang="en-US" sz="61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21285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4C3620-0355-F767-59D7-0967EA4E3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>
                <a:cs typeface="Calibri Light"/>
              </a:rPr>
              <a:t>Le support moteur</a:t>
            </a:r>
            <a:endParaRPr lang="fr-FR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5121248D-4E5C-78D5-619E-B45F4B037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18" y="2249248"/>
            <a:ext cx="2743200" cy="268277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6CF9AAF0-4C81-9AF7-5E22-C90AF6241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310" y="2377897"/>
            <a:ext cx="2743200" cy="242187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Image 11" descr="Une image contenant intérieur, sombre&#10;&#10;Description générée automatiquement">
            <a:extLst>
              <a:ext uri="{FF2B5EF4-FFF2-40B4-BE49-F238E27FC236}">
                <a16:creationId xmlns:a16="http://schemas.microsoft.com/office/drawing/2014/main" id="{5426EF7F-F4BA-40A7-8F44-15158AA88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5673" y="2536235"/>
            <a:ext cx="2743200" cy="21033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AB96B4A-94FF-0BBD-9696-DECB8D3B9536}"/>
              </a:ext>
            </a:extLst>
          </p:cNvPr>
          <p:cNvSpPr txBox="1"/>
          <p:nvPr/>
        </p:nvSpPr>
        <p:spPr>
          <a:xfrm>
            <a:off x="688439" y="5098966"/>
            <a:ext cx="25952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Support moteur simple</a:t>
            </a:r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948F243-5E4F-48AA-D104-E4A46F04F420}"/>
              </a:ext>
            </a:extLst>
          </p:cNvPr>
          <p:cNvSpPr txBox="1"/>
          <p:nvPr/>
        </p:nvSpPr>
        <p:spPr>
          <a:xfrm>
            <a:off x="4394531" y="5098966"/>
            <a:ext cx="259525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Support moteur avec moteur</a:t>
            </a:r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639EBE1-6E58-CB6B-E180-A0ADB0CBCCD6}"/>
              </a:ext>
            </a:extLst>
          </p:cNvPr>
          <p:cNvSpPr txBox="1"/>
          <p:nvPr/>
        </p:nvSpPr>
        <p:spPr>
          <a:xfrm>
            <a:off x="8169894" y="5098965"/>
            <a:ext cx="259525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Support moteur avec moteur et roue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218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478C16-BDFF-9478-4128-395A58349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>
                <a:cs typeface="Calibri Light"/>
              </a:rPr>
              <a:t>Jupe de protection V2</a:t>
            </a:r>
            <a:endParaRPr lang="fr-FR"/>
          </a:p>
        </p:txBody>
      </p:sp>
      <p:pic>
        <p:nvPicPr>
          <p:cNvPr id="3" name="Image 5">
            <a:extLst>
              <a:ext uri="{FF2B5EF4-FFF2-40B4-BE49-F238E27FC236}">
                <a16:creationId xmlns:a16="http://schemas.microsoft.com/office/drawing/2014/main" id="{9FCB1C78-0271-F1CA-DA7D-02418A0DF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127" y="2294659"/>
            <a:ext cx="4174836" cy="26035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C7873F22-88A1-3B2B-B07F-74EDE773F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581" y="2246464"/>
            <a:ext cx="4174836" cy="27114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86598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478C16-BDFF-9478-4128-395A58349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>
                <a:cs typeface="Calibri Light"/>
              </a:rPr>
              <a:t>Jupe de protection V3</a:t>
            </a:r>
            <a:endParaRPr lang="fr-FR"/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A69B6ED3-F0D8-2B39-6ABC-9BAAE486C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219" y="2106633"/>
            <a:ext cx="4001654" cy="311809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Image 4">
            <a:extLst>
              <a:ext uri="{FF2B5EF4-FFF2-40B4-BE49-F238E27FC236}">
                <a16:creationId xmlns:a16="http://schemas.microsoft.com/office/drawing/2014/main" id="{141A2A15-3CA9-50A0-88AF-ED81650AA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2322378"/>
            <a:ext cx="4001654" cy="268660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52830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478C16-BDFF-9478-4128-395A58349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>
                <a:cs typeface="Calibri Light"/>
              </a:rPr>
              <a:t>Jupe de protection V3</a:t>
            </a:r>
            <a:endParaRPr lang="fr-FR"/>
          </a:p>
        </p:txBody>
      </p:sp>
      <p:pic>
        <p:nvPicPr>
          <p:cNvPr id="5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61F2625D-9158-CA2D-0F4C-0C8CF9141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63" y="2010130"/>
            <a:ext cx="3101109" cy="299343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FA006D7F-2145-4408-1B52-3A58C2288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582" y="2027448"/>
            <a:ext cx="3101109" cy="295893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D9D25DC7-6DFB-A7CE-A397-A3CFEBB8D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9127" y="1940857"/>
            <a:ext cx="3101109" cy="31323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BB4E888C-A524-77BC-F71A-C203BF653D2C}"/>
              </a:ext>
            </a:extLst>
          </p:cNvPr>
          <p:cNvSpPr/>
          <p:nvPr/>
        </p:nvSpPr>
        <p:spPr>
          <a:xfrm>
            <a:off x="3484665" y="3333750"/>
            <a:ext cx="796636" cy="255649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8CE85864-4D40-00F4-BA0C-A1629053D11F}"/>
              </a:ext>
            </a:extLst>
          </p:cNvPr>
          <p:cNvSpPr/>
          <p:nvPr/>
        </p:nvSpPr>
        <p:spPr>
          <a:xfrm>
            <a:off x="7710301" y="3333750"/>
            <a:ext cx="796636" cy="255649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031505D5-E4AB-2AEC-0400-6AF5B5F816FA}"/>
              </a:ext>
            </a:extLst>
          </p:cNvPr>
          <p:cNvCxnSpPr/>
          <p:nvPr/>
        </p:nvCxnSpPr>
        <p:spPr>
          <a:xfrm flipV="1">
            <a:off x="1499181" y="2154314"/>
            <a:ext cx="1210" cy="349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E0528A96-6FB2-A7F3-B7B3-39A558835167}"/>
              </a:ext>
            </a:extLst>
          </p:cNvPr>
          <p:cNvCxnSpPr/>
          <p:nvPr/>
        </p:nvCxnSpPr>
        <p:spPr>
          <a:xfrm flipV="1">
            <a:off x="1499181" y="2845068"/>
            <a:ext cx="4741" cy="36226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488403A5-1AF4-137D-437C-A5D85767532D}"/>
              </a:ext>
            </a:extLst>
          </p:cNvPr>
          <p:cNvCxnSpPr>
            <a:cxnSpLocks/>
          </p:cNvCxnSpPr>
          <p:nvPr/>
        </p:nvCxnSpPr>
        <p:spPr>
          <a:xfrm flipV="1">
            <a:off x="1499181" y="3937747"/>
            <a:ext cx="1006" cy="64248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DABA4AB5-8BCC-C43A-41A3-43A9218CF583}"/>
              </a:ext>
            </a:extLst>
          </p:cNvPr>
          <p:cNvCxnSpPr>
            <a:cxnSpLocks/>
          </p:cNvCxnSpPr>
          <p:nvPr/>
        </p:nvCxnSpPr>
        <p:spPr>
          <a:xfrm flipV="1">
            <a:off x="5652828" y="2064667"/>
            <a:ext cx="1210" cy="439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C65FD35C-AB24-46B7-1A12-756FB91E7C9C}"/>
              </a:ext>
            </a:extLst>
          </p:cNvPr>
          <p:cNvCxnSpPr>
            <a:cxnSpLocks/>
          </p:cNvCxnSpPr>
          <p:nvPr/>
        </p:nvCxnSpPr>
        <p:spPr>
          <a:xfrm flipV="1">
            <a:off x="5652828" y="3392394"/>
            <a:ext cx="724" cy="37650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AE196FCC-0D7B-5879-DFF5-6239AD6FE59F}"/>
              </a:ext>
            </a:extLst>
          </p:cNvPr>
          <p:cNvCxnSpPr>
            <a:cxnSpLocks/>
          </p:cNvCxnSpPr>
          <p:nvPr/>
        </p:nvCxnSpPr>
        <p:spPr>
          <a:xfrm flipV="1">
            <a:off x="9802739" y="1978755"/>
            <a:ext cx="4945" cy="349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A4C28FCA-6F8F-499F-7767-09AD982C6787}"/>
              </a:ext>
            </a:extLst>
          </p:cNvPr>
          <p:cNvCxnSpPr>
            <a:cxnSpLocks/>
          </p:cNvCxnSpPr>
          <p:nvPr/>
        </p:nvCxnSpPr>
        <p:spPr>
          <a:xfrm flipV="1">
            <a:off x="9802739" y="3209365"/>
            <a:ext cx="1006" cy="42682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280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478C16-BDFF-9478-4128-395A58349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cs typeface="Calibri Light"/>
              </a:rPr>
              <a:t>Jupe de protection</a:t>
            </a:r>
            <a:br>
              <a:rPr lang="fr-FR" dirty="0">
                <a:cs typeface="Calibri Light"/>
              </a:rPr>
            </a:br>
            <a:r>
              <a:rPr lang="fr-FR" dirty="0">
                <a:cs typeface="Calibri Light"/>
              </a:rPr>
              <a:t> V3</a:t>
            </a:r>
            <a:endParaRPr lang="fr-FR" dirty="0"/>
          </a:p>
        </p:txBody>
      </p:sp>
      <p:pic>
        <p:nvPicPr>
          <p:cNvPr id="15" name="Image 15">
            <a:extLst>
              <a:ext uri="{FF2B5EF4-FFF2-40B4-BE49-F238E27FC236}">
                <a16:creationId xmlns:a16="http://schemas.microsoft.com/office/drawing/2014/main" id="{7E639909-5D77-F2A2-3205-63B0A18834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8" r="17400" b="2500"/>
          <a:stretch/>
        </p:blipFill>
        <p:spPr>
          <a:xfrm>
            <a:off x="454959" y="1658494"/>
            <a:ext cx="4413267" cy="435441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6" name="Image 16" descr="Une image contenant appareil de cuisine&#10;&#10;Description générée automatiquement">
            <a:extLst>
              <a:ext uri="{FF2B5EF4-FFF2-40B4-BE49-F238E27FC236}">
                <a16:creationId xmlns:a16="http://schemas.microsoft.com/office/drawing/2014/main" id="{4284D008-AE49-1974-1157-CA65CB227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988" y="2330757"/>
            <a:ext cx="6900581" cy="271195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4709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A5F1A-6293-B099-E2EE-7E8BD3039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907" y="206189"/>
            <a:ext cx="9905998" cy="1905000"/>
          </a:xfrm>
        </p:spPr>
        <p:txBody>
          <a:bodyPr/>
          <a:lstStyle/>
          <a:p>
            <a:pPr algn="ctr"/>
            <a:r>
              <a:rPr lang="fr-FR">
                <a:cs typeface="Calibri Light"/>
              </a:rPr>
              <a:t>L'entonnoir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161BA2C9-8FB9-E7AF-3813-88F1A7C925FC}"/>
              </a:ext>
            </a:extLst>
          </p:cNvPr>
          <p:cNvSpPr/>
          <p:nvPr/>
        </p:nvSpPr>
        <p:spPr>
          <a:xfrm>
            <a:off x="3446699" y="3821723"/>
            <a:ext cx="1006230" cy="7326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A9252BEE-88B4-F568-5B36-6445A08B2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165" y="2713379"/>
            <a:ext cx="3290046" cy="2964205"/>
          </a:xfrm>
          <a:prstGeom prst="rect">
            <a:avLst/>
          </a:prstGeom>
        </p:spPr>
      </p:pic>
      <p:pic>
        <p:nvPicPr>
          <p:cNvPr id="10" name="Image 10">
            <a:extLst>
              <a:ext uri="{FF2B5EF4-FFF2-40B4-BE49-F238E27FC236}">
                <a16:creationId xmlns:a16="http://schemas.microsoft.com/office/drawing/2014/main" id="{6647316F-1AC0-320F-6FEE-7C4AEAB4E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9836" y="3250809"/>
            <a:ext cx="2483225" cy="1880383"/>
          </a:xfrm>
          <a:prstGeom prst="rect">
            <a:avLst/>
          </a:prstGeom>
        </p:spPr>
      </p:pic>
      <p:pic>
        <p:nvPicPr>
          <p:cNvPr id="11" name="Image 11">
            <a:extLst>
              <a:ext uri="{FF2B5EF4-FFF2-40B4-BE49-F238E27FC236}">
                <a16:creationId xmlns:a16="http://schemas.microsoft.com/office/drawing/2014/main" id="{01ED3D3F-0E96-64FB-B2E2-A18F84D7F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1" y="1652488"/>
            <a:ext cx="1748119" cy="1607682"/>
          </a:xfrm>
          <a:prstGeom prst="rect">
            <a:avLst/>
          </a:prstGeom>
        </p:spPr>
      </p:pic>
      <p:pic>
        <p:nvPicPr>
          <p:cNvPr id="12" name="Image 12">
            <a:extLst>
              <a:ext uri="{FF2B5EF4-FFF2-40B4-BE49-F238E27FC236}">
                <a16:creationId xmlns:a16="http://schemas.microsoft.com/office/drawing/2014/main" id="{60EF48C5-CA06-A46C-4FF7-80D8E8250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" y="3515154"/>
            <a:ext cx="1748120" cy="1351693"/>
          </a:xfrm>
          <a:prstGeom prst="rect">
            <a:avLst/>
          </a:prstGeom>
        </p:spPr>
      </p:pic>
      <p:pic>
        <p:nvPicPr>
          <p:cNvPr id="13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691C021B-9B85-5734-DF59-C974FDC1F1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1" y="5146084"/>
            <a:ext cx="1748120" cy="146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295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254</Words>
  <Application>Microsoft Office PowerPoint</Application>
  <PresentationFormat>Grand écran</PresentationFormat>
  <Paragraphs>59</Paragraphs>
  <Slides>20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3" baseType="lpstr">
      <vt:lpstr>Arial</vt:lpstr>
      <vt:lpstr>Century Gothic</vt:lpstr>
      <vt:lpstr>Mesh</vt:lpstr>
      <vt:lpstr>Avancement du travail pour le projet Robminton</vt:lpstr>
      <vt:lpstr>Présentation des avancements  </vt:lpstr>
      <vt:lpstr>Modélisation 3D des nouvelles pièces </vt:lpstr>
      <vt:lpstr>Le support moteur</vt:lpstr>
      <vt:lpstr>Jupe de protection V2</vt:lpstr>
      <vt:lpstr>Jupe de protection V3</vt:lpstr>
      <vt:lpstr>Jupe de protection V3</vt:lpstr>
      <vt:lpstr>Jupe de protection  V3</vt:lpstr>
      <vt:lpstr>L'entonnoir</vt:lpstr>
      <vt:lpstr>Mise en place d'une communication série entre Raspberry et STM32 </vt:lpstr>
      <vt:lpstr>Etude sur le Lanceur</vt:lpstr>
      <vt:lpstr>Présentation du châssis</vt:lpstr>
      <vt:lpstr>Présentation du châssis</vt:lpstr>
      <vt:lpstr>Présentation du châssis</vt:lpstr>
      <vt:lpstr>Présentation du châssis</vt:lpstr>
      <vt:lpstr>Présentation du châssis</vt:lpstr>
      <vt:lpstr>Gestion de la trajectoire</vt:lpstr>
      <vt:lpstr>Influence de la vitesse du volant</vt:lpstr>
      <vt:lpstr>Influence de la variation d'angle</vt:lpstr>
      <vt:lpstr>Définition des objectifs pour la prochaine séance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Avancement du travail pour le projet Robminton</dc:title>
  <dc:creator>Antoine Lieng</dc:creator>
  <cp:lastModifiedBy>Antoine Lieng</cp:lastModifiedBy>
  <cp:revision>245</cp:revision>
  <dcterms:created xsi:type="dcterms:W3CDTF">2023-01-04T19:53:00Z</dcterms:created>
  <dcterms:modified xsi:type="dcterms:W3CDTF">2023-01-13T10:50:35Z</dcterms:modified>
</cp:coreProperties>
</file>